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53" r:id="rId1"/>
  </p:sldMasterIdLst>
  <p:notesMasterIdLst>
    <p:notesMasterId r:id="rId8"/>
  </p:notesMasterIdLst>
  <p:sldIdLst>
    <p:sldId id="341" r:id="rId2"/>
    <p:sldId id="354" r:id="rId3"/>
    <p:sldId id="336" r:id="rId4"/>
    <p:sldId id="342" r:id="rId5"/>
    <p:sldId id="343" r:id="rId6"/>
    <p:sldId id="35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341"/>
            <p14:sldId id="354"/>
            <p14:sldId id="336"/>
            <p14:sldId id="342"/>
            <p14:sldId id="343"/>
            <p14:sldId id="35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4" y="2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3/15/2023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6389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28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98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6183552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48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687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5486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7645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918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40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29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043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385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5267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014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5545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3/15/2023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1042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8A87A34-81AB-432B-8DAE-1953F412C126}" type="datetimeFigureOut">
              <a:rPr lang="en-US" smtClean="0"/>
              <a:pPr/>
              <a:t>3/15/2023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5737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354" r:id="rId1"/>
    <p:sldLayoutId id="2147484355" r:id="rId2"/>
    <p:sldLayoutId id="2147484356" r:id="rId3"/>
    <p:sldLayoutId id="2147484357" r:id="rId4"/>
    <p:sldLayoutId id="2147484358" r:id="rId5"/>
    <p:sldLayoutId id="2147484359" r:id="rId6"/>
    <p:sldLayoutId id="2147484360" r:id="rId7"/>
    <p:sldLayoutId id="2147484361" r:id="rId8"/>
    <p:sldLayoutId id="2147484362" r:id="rId9"/>
    <p:sldLayoutId id="2147484363" r:id="rId10"/>
    <p:sldLayoutId id="2147484364" r:id="rId11"/>
    <p:sldLayoutId id="2147484365" r:id="rId12"/>
    <p:sldLayoutId id="2147484366" r:id="rId13"/>
    <p:sldLayoutId id="2147484367" r:id="rId14"/>
    <p:sldLayoutId id="2147484368" r:id="rId15"/>
    <p:sldLayoutId id="2147484369" r:id="rId16"/>
    <p:sldLayoutId id="214748437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0919AD6A-5786-4748-9E23-E0FB3DB43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1939" y="850343"/>
            <a:ext cx="8610600" cy="129302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chemeClr val="bg1"/>
                </a:solidFill>
                <a:latin typeface="Algerian" panose="04020705040A02060702" pitchFamily="82" charset="0"/>
              </a:rPr>
              <a:t>Jermyn Borough 	Council Meeting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F51C3E7-1764-4ED1-8D38-1FD521143EF6}"/>
              </a:ext>
            </a:extLst>
          </p:cNvPr>
          <p:cNvSpPr txBox="1"/>
          <p:nvPr/>
        </p:nvSpPr>
        <p:spPr>
          <a:xfrm>
            <a:off x="2922954" y="3244334"/>
            <a:ext cx="6096000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solidFill>
                  <a:schemeClr val="bg1"/>
                </a:solidFill>
                <a:latin typeface="Algerian" panose="04020705040A02060702" pitchFamily="82" charset="0"/>
              </a:rPr>
              <a:t>2/16/2023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A4966AB-63E6-46ED-B71A-3054C8B98BA4}"/>
              </a:ext>
            </a:extLst>
          </p:cNvPr>
          <p:cNvSpPr txBox="1"/>
          <p:nvPr/>
        </p:nvSpPr>
        <p:spPr>
          <a:xfrm>
            <a:off x="2906583" y="989925"/>
            <a:ext cx="6094520" cy="57559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2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FEBRUARY 16, 2023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 REPORT/BILLS PAYABLE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SECRETARY REPORT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OPEN COUNCIL SEAT APPOINTMENT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POLICE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FIRE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SOLICITOR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CODE ENFORCEMENT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ENGINEER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TAX COLLECTOR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MAYOR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SAFETY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FINANCE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SHADE TREE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MS4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DPW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150 GIFT FOR CLOCK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US" sz="1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6350" marR="0" indent="-6350" algn="ctr">
              <a:lnSpc>
                <a:spcPct val="107000"/>
              </a:lnSpc>
              <a:spcBef>
                <a:spcPts val="0"/>
              </a:spcBef>
              <a:spcAft>
                <a:spcPts val="1015"/>
              </a:spcAft>
            </a:pPr>
            <a:endParaRPr lang="en-US" sz="1200" b="1" kern="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716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dirty="0">
                <a:solidFill>
                  <a:schemeClr val="bg1"/>
                </a:solidFill>
                <a:latin typeface="Arial" panose="020B0604020202020204" pitchFamily="34" charset="0"/>
              </a:rPr>
              <a:t>2/16/2023</a:t>
            </a:r>
            <a:endParaRPr lang="en-US" sz="20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8C9768-25E0-44EE-BF74-B1C9C67B89D6}"/>
              </a:ext>
            </a:extLst>
          </p:cNvPr>
          <p:cNvSpPr txBox="1"/>
          <p:nvPr/>
        </p:nvSpPr>
        <p:spPr>
          <a:xfrm>
            <a:off x="2464732" y="1903516"/>
            <a:ext cx="6094520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Checking/Savings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American Rescue Plan Fund			   156,091.47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DPW 				     10,728.08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Capital Reserve - Police 					4,916.82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Crime Watch Fund 						   222.69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Community 			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77,217.42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General Fund - FNB 						6,059.54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Holiday Lights Fund 						1,424.09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3" y="963685"/>
            <a:ext cx="810010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4000" b="0" i="0" u="none" strike="noStrike" baseline="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endParaRPr lang="en-US" sz="40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034A90-AC52-4004-A507-AC6F3D80C1FD}"/>
              </a:ext>
            </a:extLst>
          </p:cNvPr>
          <p:cNvSpPr txBox="1"/>
          <p:nvPr/>
        </p:nvSpPr>
        <p:spPr>
          <a:xfrm>
            <a:off x="3118281" y="1720840"/>
            <a:ext cx="6094520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General Fund 				 1,017.28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Liquid Fuels 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22,346.24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Paving Fund 					 1,027.85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Recycling 					 5,082.16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Investment - Refuse 						 2,641.15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Liquid Fuels - FNB 					       12,054.37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Petty Cash 								    225.00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Recreations Fund 					 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25,876.89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Recycling - Community 				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    </a:t>
            </a:r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12,656.76</a:t>
            </a: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Refuse Checking - FNB 				      18,571.91</a:t>
            </a:r>
          </a:p>
          <a:p>
            <a:pPr algn="l"/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l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Total Checking/Savings 				     358,159.72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opperplate Gothic Bold" panose="020E0705020206020404" pitchFamily="34" charset="0"/>
              </a:rPr>
              <a:t>Treasurer’s report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146898" y="2764477"/>
            <a:ext cx="91272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800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</a:rPr>
              <a:t>200000 · Accounts Payable 	     </a:t>
            </a:r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</a:rPr>
              <a:t>  48,467.30</a:t>
            </a:r>
            <a:endParaRPr lang="en-US" sz="1800" b="0" i="0" u="none" strike="noStrike" baseline="0" dirty="0">
              <a:solidFill>
                <a:schemeClr val="bg1"/>
              </a:solidFill>
              <a:latin typeface="Arial" panose="020B0604020202020204" pitchFamily="34" charset="0"/>
            </a:endParaRPr>
          </a:p>
          <a:p>
            <a:pPr algn="just"/>
            <a:r>
              <a:rPr lang="en-US" dirty="0">
                <a:solidFill>
                  <a:schemeClr val="bg1"/>
                </a:solidFill>
                <a:latin typeface="Arial" panose="020B0604020202020204" pitchFamily="34" charset="0"/>
                <a:cs typeface="Calibri" panose="020F0502020204030204" pitchFamily="34" charset="0"/>
              </a:rPr>
              <a:t>							Long Term Debt		   241,117.47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137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8582</TotalTime>
  <Words>281</Words>
  <Application>Microsoft Office PowerPoint</Application>
  <PresentationFormat>Widescreen</PresentationFormat>
  <Paragraphs>61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Algerian</vt:lpstr>
      <vt:lpstr>Arial</vt:lpstr>
      <vt:lpstr>Calibri</vt:lpstr>
      <vt:lpstr>Century Gothic</vt:lpstr>
      <vt:lpstr>Copperplate Gothic Bold</vt:lpstr>
      <vt:lpstr>Symbol</vt:lpstr>
      <vt:lpstr>Wingdings 3</vt:lpstr>
      <vt:lpstr>Slice</vt:lpstr>
      <vt:lpstr>Jermyn Borough  Council Meeting</vt:lpstr>
      <vt:lpstr>Meeting Agenda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Jermyn Borough</cp:lastModifiedBy>
  <cp:revision>159</cp:revision>
  <dcterms:created xsi:type="dcterms:W3CDTF">2019-10-03T16:39:17Z</dcterms:created>
  <dcterms:modified xsi:type="dcterms:W3CDTF">2023-03-15T14:13:37Z</dcterms:modified>
</cp:coreProperties>
</file>